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0" r:id="rId2"/>
    <p:sldId id="427" r:id="rId3"/>
    <p:sldId id="428" r:id="rId4"/>
    <p:sldId id="426" r:id="rId5"/>
    <p:sldId id="425" r:id="rId6"/>
    <p:sldId id="414" r:id="rId7"/>
    <p:sldId id="416" r:id="rId8"/>
    <p:sldId id="415" r:id="rId9"/>
    <p:sldId id="417" r:id="rId10"/>
    <p:sldId id="418" r:id="rId11"/>
    <p:sldId id="419" r:id="rId12"/>
    <p:sldId id="420" r:id="rId13"/>
    <p:sldId id="421" r:id="rId14"/>
    <p:sldId id="422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delene Gullach" initials="MG" lastIdx="1" clrIdx="6">
    <p:extLst>
      <p:ext uri="{19B8F6BF-5375-455C-9EA6-DF929625EA0E}">
        <p15:presenceInfo xmlns:p15="http://schemas.microsoft.com/office/powerpoint/2012/main" userId="S-1-5-21-2100284113-1573851820-878952375-366600" providerId="AD"/>
      </p:ext>
    </p:extLst>
  </p:cmAuthor>
  <p:cmAuthor id="1" name="Julie Darholt (FVST)" initials="JD(" lastIdx="1" clrIdx="0">
    <p:extLst>
      <p:ext uri="{19B8F6BF-5375-455C-9EA6-DF929625EA0E}">
        <p15:presenceInfo xmlns:p15="http://schemas.microsoft.com/office/powerpoint/2012/main" userId="S-1-5-21-2100284113-1573851820-878952375-313820" providerId="AD"/>
      </p:ext>
    </p:extLst>
  </p:cmAuthor>
  <p:cmAuthor id="2" name="Anne Pøhl Enevoldsen" initials="APE" lastIdx="32" clrIdx="1">
    <p:extLst>
      <p:ext uri="{19B8F6BF-5375-455C-9EA6-DF929625EA0E}">
        <p15:presenceInfo xmlns:p15="http://schemas.microsoft.com/office/powerpoint/2012/main" userId="S-1-5-21-2100284113-1573851820-878952375-305103" providerId="AD"/>
      </p:ext>
    </p:extLst>
  </p:cmAuthor>
  <p:cmAuthor id="3" name="Iben Humble Kristensen (FVST)" initials="IHK(" lastIdx="7" clrIdx="2">
    <p:extLst>
      <p:ext uri="{19B8F6BF-5375-455C-9EA6-DF929625EA0E}">
        <p15:presenceInfo xmlns:p15="http://schemas.microsoft.com/office/powerpoint/2012/main" userId="S-1-5-21-2100284113-1573851820-878952375-155006" providerId="AD"/>
      </p:ext>
    </p:extLst>
  </p:cmAuthor>
  <p:cmAuthor id="4" name="Mikael Kristensen (FVST)" initials="MK(" lastIdx="5" clrIdx="3">
    <p:extLst>
      <p:ext uri="{19B8F6BF-5375-455C-9EA6-DF929625EA0E}">
        <p15:presenceInfo xmlns:p15="http://schemas.microsoft.com/office/powerpoint/2012/main" userId="S-1-5-21-2100284113-1573851820-878952375-325743" providerId="AD"/>
      </p:ext>
    </p:extLst>
  </p:cmAuthor>
  <p:cmAuthor id="5" name="Susanne Walter Johannessen" initials="SWJ" lastIdx="23" clrIdx="4">
    <p:extLst>
      <p:ext uri="{19B8F6BF-5375-455C-9EA6-DF929625EA0E}">
        <p15:presenceInfo xmlns:p15="http://schemas.microsoft.com/office/powerpoint/2012/main" userId="S-1-5-21-2100284113-1573851820-878952375-155853" providerId="AD"/>
      </p:ext>
    </p:extLst>
  </p:cmAuthor>
  <p:cmAuthor id="6" name="Emil Steensen (FVST)" initials="ES(" lastIdx="2" clrIdx="5">
    <p:extLst>
      <p:ext uri="{19B8F6BF-5375-455C-9EA6-DF929625EA0E}">
        <p15:presenceInfo xmlns:p15="http://schemas.microsoft.com/office/powerpoint/2012/main" userId="S-1-5-21-2100284113-1573851820-878952375-2300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936"/>
    <a:srgbClr val="76C1A8"/>
    <a:srgbClr val="7F89C2"/>
    <a:srgbClr val="406876"/>
    <a:srgbClr val="377466"/>
    <a:srgbClr val="F8B469"/>
    <a:srgbClr val="DC606E"/>
    <a:srgbClr val="88C69C"/>
    <a:srgbClr val="F5C0B6"/>
    <a:srgbClr val="83C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70746" autoAdjust="0"/>
  </p:normalViewPr>
  <p:slideViewPr>
    <p:cSldViewPr snapToGrid="0">
      <p:cViewPr varScale="1">
        <p:scale>
          <a:sx n="62" d="100"/>
          <a:sy n="62" d="100"/>
        </p:scale>
        <p:origin x="153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C7720-5055-4D9F-A9A3-B559FCA424EA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7F89C-E4F9-4BF2-800D-D9FB0D492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01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For søde drikke (sodavand</a:t>
            </a:r>
            <a:r>
              <a:rPr lang="da-DK" b="1" baseline="0" dirty="0" smtClean="0"/>
              <a:t> og saft</a:t>
            </a:r>
            <a:r>
              <a:rPr lang="da-DK" b="1" dirty="0" smtClean="0"/>
              <a:t>) er der om ugen højst plads til:</a:t>
            </a:r>
            <a:endParaRPr lang="da-DK" b="1" i="1" dirty="0" smtClean="0">
              <a:solidFill>
                <a:srgbClr val="D04936"/>
              </a:solidFill>
            </a:endParaRPr>
          </a:p>
          <a:p>
            <a:r>
              <a:rPr lang="da-DK" b="0" i="0" dirty="0" smtClean="0">
                <a:solidFill>
                  <a:srgbClr val="D04936"/>
                </a:solidFill>
              </a:rPr>
              <a:t>50</a:t>
            </a:r>
            <a:r>
              <a:rPr lang="da-DK" dirty="0" smtClean="0"/>
              <a:t> cl (1 almindelig portion). </a:t>
            </a:r>
            <a:r>
              <a:rPr lang="da-DK" i="0" dirty="0" smtClean="0"/>
              <a:t>Det svarer til to små glasflasker á </a:t>
            </a:r>
            <a:r>
              <a:rPr lang="da-DK" i="0" baseline="0" dirty="0" smtClean="0"/>
              <a:t>25 cl. eller en ½ sodavand med skruelåg.</a:t>
            </a:r>
            <a:endParaRPr lang="da-DK" dirty="0" smtClean="0"/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Billedet viser: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Formkage/skærekage, 40 g. (1 alm. portion). Fx: Drømmekage, Chokolade- kage, Banankage, Gulerodskage, Krydderkage, Muffin, Brownie, Honningkage, Sandkage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Chokolade, 30 g. (1 alm. Portion).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 Mørk chokolade, Fløde/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mælkchokolade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Chokoladebar, Fyldt chokolade, Chokolade med lakrids, Chokolade med nødder, Minimarcipanbrød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Blandet slik, 45 g. (1 alm. portion). Fx: Lakrids, Matadormix, </a:t>
            </a:r>
            <a:r>
              <a:rPr lang="da-DK" dirty="0" err="1" smtClean="0"/>
              <a:t>Flyers</a:t>
            </a:r>
            <a:r>
              <a:rPr lang="da-DK" dirty="0" smtClean="0"/>
              <a:t>, Vingummi, Blandet slik, </a:t>
            </a:r>
            <a:r>
              <a:rPr lang="da-DK" dirty="0" err="1" smtClean="0"/>
              <a:t>Ama’r</a:t>
            </a:r>
            <a:r>
              <a:rPr lang="da-DK" dirty="0" smtClean="0"/>
              <a:t> stang, </a:t>
            </a:r>
            <a:r>
              <a:rPr lang="da-DK" dirty="0" err="1" smtClean="0"/>
              <a:t>Chocofant</a:t>
            </a:r>
            <a:r>
              <a:rPr lang="da-DK" dirty="0" smtClean="0"/>
              <a:t>, Lakridskonfekt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 smtClean="0"/>
              <a:t>Bolcher</a:t>
            </a:r>
            <a:r>
              <a:rPr lang="da-DK" dirty="0" smtClean="0"/>
              <a:t>/slikkepinde, 40 g. (1 alm. Portion)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Bolcher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Slikkepinde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Flødebolle/skumfiduser, 45 g. (1 alm. portion). Fx :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Marshmallows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Skumfiduser, Flødebolle, Skumbanan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Fløde/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mælkeis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70 g. (1 alm. Portion). Fx: Flødeispind, Magnum, Københavnerstang, Isvaffel</a:t>
            </a:r>
            <a:endParaRPr lang="da-DK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Søde drikke, 50 cl. (1 alm. portion).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 Sodavand, Saftevand (inkl. kunstigt sødede drikke)</a:t>
            </a: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4995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For søde drikke (sodavand</a:t>
            </a:r>
            <a:r>
              <a:rPr lang="da-DK" b="1" baseline="0" dirty="0" smtClean="0"/>
              <a:t> og saft</a:t>
            </a:r>
            <a:r>
              <a:rPr lang="da-DK" b="1" dirty="0" smtClean="0"/>
              <a:t>) er der om ugen højst plads til:</a:t>
            </a:r>
            <a:endParaRPr lang="da-DK" b="1" i="1" dirty="0" smtClean="0">
              <a:solidFill>
                <a:srgbClr val="D04936"/>
              </a:solidFill>
            </a:endParaRPr>
          </a:p>
          <a:p>
            <a:r>
              <a:rPr lang="da-DK" b="0" i="0" dirty="0" smtClean="0">
                <a:solidFill>
                  <a:srgbClr val="D04936"/>
                </a:solidFill>
              </a:rPr>
              <a:t>50</a:t>
            </a:r>
            <a:r>
              <a:rPr lang="da-DK" dirty="0" smtClean="0"/>
              <a:t> cl (1 almindelig portion). </a:t>
            </a:r>
            <a:r>
              <a:rPr lang="da-DK" i="0" dirty="0" smtClean="0"/>
              <a:t>Det svarer til to små </a:t>
            </a:r>
            <a:r>
              <a:rPr lang="da-DK" i="0" dirty="0" err="1" smtClean="0"/>
              <a:t>glasfalsker</a:t>
            </a:r>
            <a:r>
              <a:rPr lang="da-DK" i="0" dirty="0" smtClean="0"/>
              <a:t> á </a:t>
            </a:r>
            <a:r>
              <a:rPr lang="da-DK" i="0" baseline="0" dirty="0" smtClean="0"/>
              <a:t>25 cl. eller en ½ sodavand med skruelåg.</a:t>
            </a:r>
            <a:endParaRPr lang="da-DK" dirty="0" smtClean="0"/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For alkoholiske</a:t>
            </a:r>
            <a:r>
              <a:rPr lang="da-DK" b="1" baseline="0" dirty="0" smtClean="0"/>
              <a:t> </a:t>
            </a:r>
            <a:r>
              <a:rPr lang="da-DK" b="1" dirty="0" smtClean="0"/>
              <a:t>drikke (øl, vin og drinks) er der om ugen højst plads til:</a:t>
            </a:r>
            <a:endParaRPr lang="da-DK" b="1" i="1" dirty="0" smtClean="0">
              <a:solidFill>
                <a:srgbClr val="D0493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genstande, det svarer til 4 alm. øl og 3 glas vin (ca. 4,5 almindelige portioner </a:t>
            </a:r>
            <a:r>
              <a:rPr lang="da-DK" baseline="0" dirty="0" smtClean="0"/>
              <a:t>á 1,5 genstande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Hvis du som voksen</a:t>
            </a:r>
            <a:r>
              <a:rPr lang="da-DK" baseline="0" dirty="0" smtClean="0"/>
              <a:t> kvinde</a:t>
            </a:r>
            <a:r>
              <a:rPr lang="da-DK" dirty="0" smtClean="0"/>
              <a:t> drikker alkohol, har du tilsvarende mindre plads til slik, kage, chokolade, is, kiks og chips.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18-60-årige kvinder vælger at drikke 7 genstande om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ugen (4,5 alminelige portioner),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der ½ almindelig portion tilbage til at vælge andet fra råderummet. </a:t>
            </a:r>
            <a:endParaRPr lang="da-DK" dirty="0" smtClean="0"/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Billedet viser: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Formkage/skærekage, 40 g. (1 alm.</a:t>
            </a:r>
            <a:r>
              <a:rPr lang="da-DK" baseline="0" dirty="0" smtClean="0"/>
              <a:t> </a:t>
            </a:r>
            <a:r>
              <a:rPr lang="da-DK" dirty="0" smtClean="0"/>
              <a:t>portion). Fx: Drømmekage, Chokolade- kage, Banankage, Gulerodskage, Krydderkage, Muffin, Brownie, Honningkage, Sandkage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Blandet slik, 45 g. (1 alm.</a:t>
            </a:r>
            <a:r>
              <a:rPr lang="da-DK" baseline="0" dirty="0" smtClean="0"/>
              <a:t> </a:t>
            </a:r>
            <a:r>
              <a:rPr lang="da-DK" dirty="0" smtClean="0"/>
              <a:t>portion). Fx: </a:t>
            </a:r>
            <a:r>
              <a:rPr lang="da-DK" dirty="0" err="1" smtClean="0"/>
              <a:t>Lakrids,Matadormix,Flyers</a:t>
            </a:r>
            <a:r>
              <a:rPr lang="da-DK" dirty="0" smtClean="0"/>
              <a:t>, Vingummi, Blandet slik, </a:t>
            </a:r>
            <a:r>
              <a:rPr lang="da-DK" dirty="0" err="1" smtClean="0"/>
              <a:t>Ama’r</a:t>
            </a:r>
            <a:r>
              <a:rPr lang="da-DK" dirty="0" smtClean="0"/>
              <a:t> stang, </a:t>
            </a:r>
            <a:r>
              <a:rPr lang="da-DK" dirty="0" err="1" smtClean="0"/>
              <a:t>Chocofant</a:t>
            </a:r>
            <a:r>
              <a:rPr lang="da-DK" dirty="0" smtClean="0"/>
              <a:t>, Lakridskonfekt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Fløde/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mælkeis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70 g. (1 alm. Portion). Fx: Flødeispind, Magnum, Københavnerstang, Isvaffel </a:t>
            </a:r>
            <a:endParaRPr lang="da-DK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Alkoholiske</a:t>
            </a:r>
            <a:r>
              <a:rPr lang="da-DK" baseline="0" dirty="0" smtClean="0"/>
              <a:t> drikke, (2 alm. portioner á 3 genstande). Fx Øl, vin og drinks</a:t>
            </a: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4667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For søde drikke (sodavand</a:t>
            </a:r>
            <a:r>
              <a:rPr lang="da-DK" b="1" baseline="0" dirty="0" smtClean="0"/>
              <a:t> og saft</a:t>
            </a:r>
            <a:r>
              <a:rPr lang="da-DK" b="1" dirty="0" smtClean="0"/>
              <a:t>) er der om ugen højst plads til:</a:t>
            </a:r>
            <a:endParaRPr lang="da-DK" b="1" i="1" dirty="0" smtClean="0">
              <a:solidFill>
                <a:srgbClr val="D04936"/>
              </a:solidFill>
            </a:endParaRPr>
          </a:p>
          <a:p>
            <a:r>
              <a:rPr lang="da-DK" b="0" i="0" dirty="0" smtClean="0">
                <a:solidFill>
                  <a:srgbClr val="D04936"/>
                </a:solidFill>
              </a:rPr>
              <a:t>50</a:t>
            </a:r>
            <a:r>
              <a:rPr lang="da-DK" dirty="0" smtClean="0"/>
              <a:t> cl (1 almindelig portion). </a:t>
            </a:r>
            <a:r>
              <a:rPr lang="da-DK" i="0" dirty="0" smtClean="0"/>
              <a:t>Det svarer til to små </a:t>
            </a:r>
            <a:r>
              <a:rPr lang="da-DK" i="0" dirty="0" err="1" smtClean="0"/>
              <a:t>glasfalsker</a:t>
            </a:r>
            <a:r>
              <a:rPr lang="da-DK" i="0" dirty="0" smtClean="0"/>
              <a:t> á </a:t>
            </a:r>
            <a:r>
              <a:rPr lang="da-DK" i="0" baseline="0" dirty="0" smtClean="0"/>
              <a:t>25 cl. eller en ½ sodavand med skruelåg.</a:t>
            </a:r>
            <a:endParaRPr lang="da-DK" dirty="0" smtClean="0"/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For alkoholiske</a:t>
            </a:r>
            <a:r>
              <a:rPr lang="da-DK" b="1" baseline="0" dirty="0" smtClean="0"/>
              <a:t> </a:t>
            </a:r>
            <a:r>
              <a:rPr lang="da-DK" b="1" dirty="0" smtClean="0"/>
              <a:t>drikke (øl, vin og drinks) er der om ugen højst plads til:</a:t>
            </a:r>
            <a:endParaRPr lang="da-DK" b="1" i="1" dirty="0" smtClean="0">
              <a:solidFill>
                <a:srgbClr val="D0493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genstande, det svarer til 7 alm. øl og 4 glas vin (ca. 7 almindelige portioner </a:t>
            </a:r>
            <a:r>
              <a:rPr lang="da-DK" baseline="0" dirty="0" smtClean="0"/>
              <a:t>á 1,5 genstande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Hvis du som voksen mand drikker alkohol, har du tilsvarende mindre plads til slik, kage, chokolade, is, kiks og chips.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18-60-årige mænd vælger at drikke 11 genstande om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ugen (7 almindelige portioner),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bliver hele råderummet brugt på alkoholiske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drikke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Billedet viser: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Formkage/skærekage, 40 g. (1 almindelig</a:t>
            </a:r>
            <a:r>
              <a:rPr lang="da-DK" baseline="0" dirty="0" smtClean="0"/>
              <a:t> </a:t>
            </a:r>
            <a:r>
              <a:rPr lang="da-DK" dirty="0" smtClean="0"/>
              <a:t>portion). Fx: Drømmekage, Chokolade- kage, Banankage, Gulerodskage, Krydderkage, Muffin, Brownie, Honningkage, Sandkage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Flødebolle/skumfiduser, 45 g. (1 almindelig</a:t>
            </a:r>
            <a:r>
              <a:rPr lang="da-DK" baseline="0" dirty="0" smtClean="0"/>
              <a:t> </a:t>
            </a:r>
            <a:r>
              <a:rPr lang="da-DK" dirty="0" smtClean="0"/>
              <a:t>portion). Fx: </a:t>
            </a:r>
            <a:r>
              <a:rPr lang="da-DK" dirty="0" err="1" smtClean="0"/>
              <a:t>Marshmallows</a:t>
            </a:r>
            <a:r>
              <a:rPr lang="da-DK" dirty="0" smtClean="0"/>
              <a:t>, Skumfiduser, Flødebolle, Skumbanan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Blandet slik, 45 g. (1 almindelig</a:t>
            </a:r>
            <a:r>
              <a:rPr lang="da-DK" baseline="0" dirty="0" smtClean="0"/>
              <a:t> </a:t>
            </a:r>
            <a:r>
              <a:rPr lang="da-DK" dirty="0" smtClean="0"/>
              <a:t>portion). Fx: </a:t>
            </a:r>
            <a:r>
              <a:rPr lang="da-DK" dirty="0" err="1" smtClean="0"/>
              <a:t>Lakrids,Matadormix,Flyers</a:t>
            </a:r>
            <a:r>
              <a:rPr lang="da-DK" dirty="0" smtClean="0"/>
              <a:t>, Vingummi, Blandet slik, </a:t>
            </a:r>
            <a:r>
              <a:rPr lang="da-DK" dirty="0" err="1" smtClean="0"/>
              <a:t>Ama’r</a:t>
            </a:r>
            <a:r>
              <a:rPr lang="da-DK" dirty="0" smtClean="0"/>
              <a:t> stang, </a:t>
            </a:r>
            <a:r>
              <a:rPr lang="da-DK" dirty="0" err="1" smtClean="0"/>
              <a:t>Chocofant</a:t>
            </a:r>
            <a:r>
              <a:rPr lang="da-DK" dirty="0" smtClean="0"/>
              <a:t>, Lakridskonfekt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Fløde/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mælkeis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70 g. (1 alm. Portion). Fx: Flødeispind, Magnum, Københavnerstang, Isvaffel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Tærte/kage m. frugt, 60 g. (1 almindelig</a:t>
            </a:r>
            <a:r>
              <a:rPr lang="da-DK" baseline="0" dirty="0" smtClean="0"/>
              <a:t> </a:t>
            </a:r>
            <a:r>
              <a:rPr lang="da-DK" dirty="0" smtClean="0"/>
              <a:t>portion). Fx: Frugttærte, Nøddetærte, Tærte m. marengslåg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Alkoholiske</a:t>
            </a:r>
            <a:r>
              <a:rPr lang="da-DK" baseline="0" dirty="0" smtClean="0"/>
              <a:t> drikke, (2 almindelige portioner á 3 genstande). Fx Øl, vin og drinks</a:t>
            </a: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616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For søde drikke (sodavand</a:t>
            </a:r>
            <a:r>
              <a:rPr lang="da-DK" b="1" baseline="0" dirty="0" smtClean="0"/>
              <a:t> og saft</a:t>
            </a:r>
            <a:r>
              <a:rPr lang="da-DK" b="1" dirty="0" smtClean="0"/>
              <a:t>) er der om ugen højst plads til:</a:t>
            </a:r>
            <a:endParaRPr lang="da-DK" b="1" i="1" dirty="0" smtClean="0">
              <a:solidFill>
                <a:srgbClr val="D0493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smtClean="0"/>
              <a:t>25 cl (1 lille portion). </a:t>
            </a:r>
            <a:r>
              <a:rPr lang="da-DK" i="0" dirty="0" smtClean="0"/>
              <a:t>Det svarer til et en lille flaske</a:t>
            </a:r>
            <a:r>
              <a:rPr lang="da-DK" i="0" baseline="0" dirty="0" smtClean="0"/>
              <a:t> eller et lille </a:t>
            </a:r>
            <a:r>
              <a:rPr lang="da-DK" i="0" dirty="0" smtClean="0"/>
              <a:t>glas.</a:t>
            </a:r>
            <a:endParaRPr lang="da-DK" i="0" dirty="0" smtClean="0"/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For alkoholiske</a:t>
            </a:r>
            <a:r>
              <a:rPr lang="da-DK" b="1" baseline="0" dirty="0" smtClean="0"/>
              <a:t> </a:t>
            </a:r>
            <a:r>
              <a:rPr lang="da-DK" b="1" dirty="0" smtClean="0"/>
              <a:t>drikke (øl, vin og drinks) er der om ugen højst plads til:</a:t>
            </a:r>
            <a:endParaRPr lang="da-DK" b="1" i="1" dirty="0" smtClean="0">
              <a:solidFill>
                <a:srgbClr val="D04936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genstande,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svarer til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alm. øl og 3 glas vin (6 små portioner </a:t>
            </a:r>
            <a:r>
              <a:rPr lang="da-DK" baseline="0" dirty="0" smtClean="0"/>
              <a:t>á 1 genstand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Hvis du som voksen drikker alkohol, har du tilsvarende</a:t>
            </a:r>
            <a:r>
              <a:rPr lang="da-DK" baseline="0" dirty="0" smtClean="0"/>
              <a:t> </a:t>
            </a:r>
            <a:r>
              <a:rPr lang="da-DK" dirty="0" smtClean="0"/>
              <a:t>mindre plads til slik, kage, chokolade, is, kiks og chips.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61-75-årige vælger at drikke 6 genstande om ugen, bliver hele råderummet brugt på alkoholiske drikke.</a:t>
            </a:r>
            <a:endParaRPr lang="da-DK" dirty="0" smtClean="0"/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Billedet viser: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Formkage/skærekage, 25 g. (1 lille</a:t>
            </a:r>
            <a:r>
              <a:rPr lang="da-DK" baseline="0" dirty="0" smtClean="0"/>
              <a:t> po</a:t>
            </a:r>
            <a:r>
              <a:rPr lang="da-DK" dirty="0" smtClean="0"/>
              <a:t>rtion) Fx: Drømmekage, Chokolade- kage, Banankage, Gulerodskage, Krydderkage, Muffin, Brownie, Honningkage, Sandkage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Blandet slik, 30 g. (1 lille portion) Fx: Lakrids, Matadormix, </a:t>
            </a:r>
            <a:r>
              <a:rPr lang="da-DK" dirty="0" err="1" smtClean="0"/>
              <a:t>Flyers</a:t>
            </a:r>
            <a:r>
              <a:rPr lang="da-DK" dirty="0" smtClean="0"/>
              <a:t>, Vingummi, Blandet slik, </a:t>
            </a:r>
            <a:r>
              <a:rPr lang="da-DK" dirty="0" err="1" smtClean="0"/>
              <a:t>Ama’r</a:t>
            </a:r>
            <a:r>
              <a:rPr lang="da-DK" dirty="0" smtClean="0"/>
              <a:t> stang, </a:t>
            </a:r>
            <a:r>
              <a:rPr lang="da-DK" dirty="0" err="1" smtClean="0"/>
              <a:t>Chocofant</a:t>
            </a:r>
            <a:r>
              <a:rPr lang="da-DK" dirty="0" smtClean="0"/>
              <a:t>, Lakridskonfekt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 smtClean="0"/>
              <a:t>Bolcher</a:t>
            </a:r>
            <a:r>
              <a:rPr lang="da-DK" dirty="0" smtClean="0"/>
              <a:t>/slikkepinde, 40 g. (1 lille portion)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Bolcher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Slikkepinde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Pandekager osv., 45 g. (1 lille portion) Fx: Klatkager, Pandekager, Æbleskiver, Vafler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Tærte/kage m. frugt, 35 g. (1 lille portion) Fx: Frugttærte, Nøddetærte, Tærte m. marengslåg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Alkoholiske</a:t>
            </a:r>
            <a:r>
              <a:rPr lang="da-DK" baseline="0" dirty="0" smtClean="0"/>
              <a:t> drikke (1 lille portion á 1 genstand). Fx Øl, vin og drinks</a:t>
            </a: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47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133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8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70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Portionsstørrelserne af de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søde sager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vist som enten små eller almindelige portioner. En lille portion gælder for børn og ældre, mens en almindelig portion gælder for unge og voksne.</a:t>
            </a:r>
          </a:p>
          <a:p>
            <a:pPr lvl="0"/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b="1" dirty="0" smtClean="0"/>
              <a:t>Baggrundsmateriale – her kan du også se flere</a:t>
            </a:r>
            <a:r>
              <a:rPr lang="da-DK" b="1" baseline="0" dirty="0" smtClean="0"/>
              <a:t> eksempler på portioner</a:t>
            </a:r>
          </a:p>
          <a:p>
            <a:r>
              <a:rPr lang="da-DK" baseline="0" dirty="0" smtClean="0"/>
              <a:t>https://www.food.dtu.dk/-/media/Institutter/Foedevareinstituttet/Publikationer/Pub-2021/Rapport-Raaderummet-til-tomme-kalorier.ashx?la=da&amp;hash=C128EABC48498C6AA35C0112C91F12BEDA771D38</a:t>
            </a:r>
          </a:p>
          <a:p>
            <a:endParaRPr lang="da-DK" baseline="0" dirty="0" smtClean="0"/>
          </a:p>
          <a:p>
            <a:r>
              <a:rPr lang="da-DK" dirty="0" smtClean="0"/>
              <a:t>https://www.food.dtu.dk/-/media/Institutter/Foedevareinstituttet/Publikationer/Pub-2021/Fakta-om-nye-maksimumgraenser-for-soede-sager-snacks-soede-drikke-og-alkoholiske-drikke.ashx?la=da&amp;hash=82AA93D61E9056208A28BC0BE8B696331EAC0FE5</a:t>
            </a:r>
          </a:p>
          <a:p>
            <a:endParaRPr lang="da-DK" dirty="0" smtClean="0"/>
          </a:p>
          <a:p>
            <a:r>
              <a:rPr lang="da-DK" dirty="0" smtClean="0"/>
              <a:t>https://www.food.dtu.dk/-/media/Institutter/Foedevareinstituttet/Publikationer/Pub-2021/E-artikel-Nye-maksimumgraenser-for-soede-sager-snacks-soede-drikke-og-alkoholiske-drikke.ashx?la=da&amp;hash=00CC16DC4BA3DE66550255DD0359E705C1915ECB</a:t>
            </a:r>
          </a:p>
          <a:p>
            <a:pPr lvl="0"/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621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For søde drikke (sodavand</a:t>
            </a:r>
            <a:r>
              <a:rPr lang="da-DK" b="1" baseline="0" dirty="0" smtClean="0"/>
              <a:t> og saft</a:t>
            </a:r>
            <a:r>
              <a:rPr lang="da-DK" b="1" dirty="0" smtClean="0"/>
              <a:t>) er der om ugen højst plads til:</a:t>
            </a:r>
            <a:endParaRPr lang="da-DK" b="1" i="1" dirty="0" smtClean="0">
              <a:solidFill>
                <a:srgbClr val="D0493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smtClean="0"/>
              <a:t>25 cl (1 lille portion). </a:t>
            </a:r>
            <a:r>
              <a:rPr lang="da-DK" i="0" dirty="0" smtClean="0"/>
              <a:t>Det svarer til et en lille flaske</a:t>
            </a:r>
            <a:r>
              <a:rPr lang="da-DK" i="0" baseline="0" dirty="0" smtClean="0"/>
              <a:t> eller et lille </a:t>
            </a:r>
            <a:r>
              <a:rPr lang="da-DK" i="0" dirty="0" smtClean="0"/>
              <a:t>glas.</a:t>
            </a:r>
          </a:p>
          <a:p>
            <a:endParaRPr lang="da-DK" b="1" dirty="0" smtClean="0"/>
          </a:p>
          <a:p>
            <a:r>
              <a:rPr lang="da-DK" b="1" dirty="0" smtClean="0"/>
              <a:t>Billedet viser: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Chokoladekiks, 20 g (1 lille portion). Fx: </a:t>
            </a:r>
            <a:r>
              <a:rPr lang="da-DK" dirty="0" err="1" smtClean="0"/>
              <a:t>Chokomarie</a:t>
            </a:r>
            <a:r>
              <a:rPr lang="da-DK" dirty="0" smtClean="0"/>
              <a:t>, </a:t>
            </a:r>
            <a:r>
              <a:rPr lang="da-DK" dirty="0" err="1" smtClean="0"/>
              <a:t>Digestivem</a:t>
            </a:r>
            <a:r>
              <a:rPr lang="da-DK" dirty="0" smtClean="0"/>
              <a:t>. chokolade, </a:t>
            </a:r>
            <a:r>
              <a:rPr lang="da-DK" dirty="0" err="1" smtClean="0"/>
              <a:t>Oreo,Prince</a:t>
            </a:r>
            <a:r>
              <a:rPr lang="da-DK" dirty="0" smtClean="0"/>
              <a:t>, Kiks med cremefyld, Sandwichkiks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Formkage/skærekage, 25 g (1 lille portion). Fx: Drømmekage, Chokolade- kage, Banankage, Gulerodskage, Krydderkage, Muffin, Brownie, Honningkage, Sandkage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Blandet slik, 30 g (1 lille portion). </a:t>
            </a:r>
            <a:r>
              <a:rPr lang="da-DK" dirty="0" err="1" smtClean="0"/>
              <a:t>Fx:Lakrids</a:t>
            </a:r>
            <a:r>
              <a:rPr lang="da-DK" dirty="0" smtClean="0"/>
              <a:t>, Matadormix, </a:t>
            </a:r>
            <a:r>
              <a:rPr lang="da-DK" dirty="0" err="1" smtClean="0"/>
              <a:t>Flyers</a:t>
            </a:r>
            <a:r>
              <a:rPr lang="da-DK" dirty="0" smtClean="0"/>
              <a:t>, Vingummi, Blandet slik, </a:t>
            </a:r>
            <a:r>
              <a:rPr lang="da-DK" dirty="0" err="1" smtClean="0"/>
              <a:t>Ama’r</a:t>
            </a:r>
            <a:r>
              <a:rPr lang="da-DK" dirty="0" smtClean="0"/>
              <a:t> stang, </a:t>
            </a:r>
            <a:r>
              <a:rPr lang="da-DK" dirty="0" err="1" smtClean="0"/>
              <a:t>Chocofant</a:t>
            </a:r>
            <a:r>
              <a:rPr lang="da-DK" dirty="0" smtClean="0"/>
              <a:t>, Lakridskonfekt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Søde</a:t>
            </a:r>
            <a:r>
              <a:rPr lang="da-DK" baseline="0" dirty="0" smtClean="0"/>
              <a:t> drikke (25 cl, </a:t>
            </a:r>
            <a:r>
              <a:rPr lang="da-DK" dirty="0" smtClean="0"/>
              <a:t>1 lille portion</a:t>
            </a:r>
            <a:r>
              <a:rPr lang="da-DK" baseline="0" dirty="0" smtClean="0"/>
              <a:t>): Fx: sodavand og saft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(inkl. kunstigt sødede drikke)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282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For søde drikke (sodavand</a:t>
            </a:r>
            <a:r>
              <a:rPr lang="da-DK" b="1" baseline="0" dirty="0" smtClean="0"/>
              <a:t> og saft</a:t>
            </a:r>
            <a:r>
              <a:rPr lang="da-DK" b="1" dirty="0" smtClean="0"/>
              <a:t>) er der om ugen højst plads til:</a:t>
            </a:r>
            <a:endParaRPr lang="da-DK" b="1" i="1" dirty="0" smtClean="0">
              <a:solidFill>
                <a:srgbClr val="D0493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smtClean="0"/>
              <a:t>33 cl (1,5 små portioner). </a:t>
            </a:r>
            <a:r>
              <a:rPr lang="da-DK" i="0" dirty="0" smtClean="0"/>
              <a:t>Det svarer til et en dåse.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i="0" dirty="0" smtClean="0"/>
              <a:t>Da portionsstørrelsen</a:t>
            </a:r>
            <a:r>
              <a:rPr lang="da-DK" i="0" baseline="0" dirty="0" smtClean="0"/>
              <a:t> for søde drikke på 33 cl er 1,5 små portioner, er </a:t>
            </a:r>
            <a:r>
              <a:rPr lang="da-DK" i="0" baseline="0" dirty="0" smtClean="0"/>
              <a:t>den lille portionsstørrelse </a:t>
            </a:r>
            <a:r>
              <a:rPr lang="da-DK" i="0" baseline="0" dirty="0" smtClean="0"/>
              <a:t>for is halveret i dette slide, så det passer med 5 små portioner i alt.</a:t>
            </a:r>
            <a:endParaRPr lang="da-DK" i="0" dirty="0" smtClean="0"/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Billedet viser: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Fløde/</a:t>
            </a:r>
            <a:r>
              <a:rPr lang="da-DK" dirty="0" err="1" smtClean="0"/>
              <a:t>mælkeis</a:t>
            </a:r>
            <a:r>
              <a:rPr lang="da-DK" dirty="0" smtClean="0"/>
              <a:t>, </a:t>
            </a:r>
            <a:r>
              <a:rPr lang="da-DK" dirty="0" err="1" smtClean="0"/>
              <a:t>ca</a:t>
            </a:r>
            <a:r>
              <a:rPr lang="da-DK" dirty="0" smtClean="0"/>
              <a:t> 20 g. (½ lille portion). Fx: Flødeispind, Magnum, Københavnerstang, Isvaffel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Chokoladekiks, 20 g. (1 lille portion). Fx: </a:t>
            </a:r>
            <a:r>
              <a:rPr lang="da-DK" dirty="0" err="1" smtClean="0"/>
              <a:t>Chokomarie</a:t>
            </a:r>
            <a:r>
              <a:rPr lang="da-DK" dirty="0" smtClean="0"/>
              <a:t>, </a:t>
            </a:r>
            <a:r>
              <a:rPr lang="da-DK" dirty="0" err="1" smtClean="0"/>
              <a:t>Digestivem</a:t>
            </a:r>
            <a:r>
              <a:rPr lang="da-DK" dirty="0" smtClean="0"/>
              <a:t>. chokolade, </a:t>
            </a:r>
            <a:r>
              <a:rPr lang="da-DK" dirty="0" err="1" smtClean="0"/>
              <a:t>Oreo</a:t>
            </a:r>
            <a:r>
              <a:rPr lang="da-DK" dirty="0" smtClean="0"/>
              <a:t>, Prince, Kiks med cremefyld, Sandwichkiks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Formkage/skærekage, 25 g. (1 lille portion). Fx: Drømmekage, Chokolade- kage, Banankage, Gulerodskage, Krydderkage, Muffin, Brownie, Honningkage, Sandkage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Blandet slik, 30 g. (1 lille portion). Fx: Lakrids, Matadormix, </a:t>
            </a:r>
            <a:r>
              <a:rPr lang="da-DK" dirty="0" err="1" smtClean="0"/>
              <a:t>Flyers</a:t>
            </a:r>
            <a:r>
              <a:rPr lang="da-DK" dirty="0" smtClean="0"/>
              <a:t>, Vingummi, Blandet slik, </a:t>
            </a:r>
            <a:r>
              <a:rPr lang="da-DK" dirty="0" err="1" smtClean="0"/>
              <a:t>Ama’r</a:t>
            </a:r>
            <a:r>
              <a:rPr lang="da-DK" dirty="0" smtClean="0"/>
              <a:t> stang, </a:t>
            </a:r>
            <a:r>
              <a:rPr lang="da-DK" dirty="0" err="1" smtClean="0"/>
              <a:t>Chocofant</a:t>
            </a:r>
            <a:r>
              <a:rPr lang="da-DK" dirty="0" smtClean="0"/>
              <a:t>, Lakridskonfekt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Søde</a:t>
            </a:r>
            <a:r>
              <a:rPr lang="da-DK" baseline="0" dirty="0" smtClean="0"/>
              <a:t> drikke (33 cl, 1½ små portioner): Fx: sodavand og saft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(inkl. kunstigt sødede drikke)</a:t>
            </a:r>
            <a:endParaRPr lang="da-DK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6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For søde drikke (sodavand</a:t>
            </a:r>
            <a:r>
              <a:rPr lang="da-DK" b="1" baseline="0" dirty="0" smtClean="0"/>
              <a:t> og saft</a:t>
            </a:r>
            <a:r>
              <a:rPr lang="da-DK" b="1" dirty="0" smtClean="0"/>
              <a:t>) er der om ugen højst plads til:</a:t>
            </a:r>
            <a:endParaRPr lang="da-DK" b="1" i="1" dirty="0" smtClean="0">
              <a:solidFill>
                <a:srgbClr val="D04936"/>
              </a:solidFill>
            </a:endParaRPr>
          </a:p>
          <a:p>
            <a:r>
              <a:rPr lang="da-DK" b="0" i="0" dirty="0" smtClean="0">
                <a:solidFill>
                  <a:srgbClr val="D04936"/>
                </a:solidFill>
              </a:rPr>
              <a:t>50</a:t>
            </a:r>
            <a:r>
              <a:rPr lang="da-DK" dirty="0" smtClean="0"/>
              <a:t> cl (2 små portioner). </a:t>
            </a:r>
            <a:r>
              <a:rPr lang="da-DK" i="0" dirty="0" smtClean="0"/>
              <a:t>Det svarer til to små </a:t>
            </a:r>
            <a:r>
              <a:rPr lang="da-DK" i="0" dirty="0" err="1" smtClean="0"/>
              <a:t>glasfalsker</a:t>
            </a:r>
            <a:r>
              <a:rPr lang="da-DK" i="0" dirty="0" smtClean="0"/>
              <a:t> á </a:t>
            </a:r>
            <a:r>
              <a:rPr lang="da-DK" i="0" baseline="0" dirty="0" smtClean="0"/>
              <a:t>25 cl. eller en ½ sodavand med skruelåg.</a:t>
            </a:r>
            <a:endParaRPr lang="da-DK" i="0" dirty="0" smtClean="0"/>
          </a:p>
          <a:p>
            <a:r>
              <a:rPr lang="da-DK" dirty="0" smtClean="0"/>
              <a:t>Billedet viser kun en lille portion</a:t>
            </a:r>
            <a:r>
              <a:rPr lang="da-DK" baseline="0" dirty="0" smtClean="0"/>
              <a:t> (25 cl). Vælger man at drikke en sodavand (25 cl) mere, skal det erstatte en lille portion af fx is, kage eller slik.</a:t>
            </a:r>
            <a:endParaRPr lang="da-DK" dirty="0" smtClean="0"/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Billedet viser: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Fløde/</a:t>
            </a:r>
            <a:r>
              <a:rPr lang="da-DK" dirty="0" err="1" smtClean="0"/>
              <a:t>mælkeis</a:t>
            </a:r>
            <a:r>
              <a:rPr lang="da-DK" dirty="0" smtClean="0"/>
              <a:t>, 45 g. (1 lille portion). Fx: Flødeispind, Magnum, Københavnerstang, Isvaffel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Chokoladekiks, 20 g. (1 lille portion). Fx: </a:t>
            </a:r>
            <a:r>
              <a:rPr lang="da-DK" dirty="0" err="1" smtClean="0"/>
              <a:t>Chokomarie</a:t>
            </a:r>
            <a:r>
              <a:rPr lang="da-DK" dirty="0" smtClean="0"/>
              <a:t>, </a:t>
            </a:r>
            <a:r>
              <a:rPr lang="da-DK" dirty="0" err="1" smtClean="0"/>
              <a:t>Digestivem</a:t>
            </a:r>
            <a:r>
              <a:rPr lang="da-DK" dirty="0" smtClean="0"/>
              <a:t>. chokolade, </a:t>
            </a:r>
            <a:r>
              <a:rPr lang="da-DK" dirty="0" err="1" smtClean="0"/>
              <a:t>Oreo</a:t>
            </a:r>
            <a:r>
              <a:rPr lang="da-DK" dirty="0" smtClean="0"/>
              <a:t>, Prince, Kiks med cremefyld, Sandwichkiks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Formkage/skærekage, 25 g. (1 lille portion). Fx: Drømmekage, Chokolade- kage, Banankage, Gulerodskage, Krydderkage, Muffin, Brownie, Honningkage, Sandkage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Blandet slik, 30 g. (1 lille portion). Fx: Lakrids, Matadormix, </a:t>
            </a:r>
            <a:r>
              <a:rPr lang="da-DK" dirty="0" err="1" smtClean="0"/>
              <a:t>Flyers</a:t>
            </a:r>
            <a:r>
              <a:rPr lang="da-DK" dirty="0" smtClean="0"/>
              <a:t>, Vingummi, Blandet slik, </a:t>
            </a:r>
            <a:r>
              <a:rPr lang="da-DK" dirty="0" err="1" smtClean="0"/>
              <a:t>Ama’r</a:t>
            </a:r>
            <a:r>
              <a:rPr lang="da-DK" dirty="0" smtClean="0"/>
              <a:t> stang, </a:t>
            </a:r>
            <a:r>
              <a:rPr lang="da-DK" dirty="0" err="1" smtClean="0"/>
              <a:t>Chocofant</a:t>
            </a:r>
            <a:r>
              <a:rPr lang="da-DK" dirty="0" smtClean="0"/>
              <a:t>, Lakridskonfekt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 smtClean="0"/>
              <a:t>Bolcher</a:t>
            </a:r>
            <a:r>
              <a:rPr lang="da-DK" dirty="0" smtClean="0"/>
              <a:t>/slikkepinde, 25 g. (1 lille portion).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Pandekager osv., 45 g. (1 lille portion). Fx: Klatkager, Pandekager, Æbleskiver, Vafler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Chokolade, 20 g (1 lille portion).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 Mørk chokolade, Fløde/mælkechokolade, Chokoladebar, Fyldt chokolade, Chokolade med lakrids, Chokolade med nødder, Minimarcipanbrød 	</a:t>
            </a:r>
            <a:endParaRPr lang="da-DK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Søde</a:t>
            </a:r>
            <a:r>
              <a:rPr lang="da-DK" baseline="0" dirty="0" smtClean="0"/>
              <a:t> drikke (25 cl, </a:t>
            </a:r>
            <a:r>
              <a:rPr lang="da-DK" dirty="0" smtClean="0"/>
              <a:t>1 lille portion</a:t>
            </a:r>
            <a:r>
              <a:rPr lang="da-DK" baseline="0" dirty="0" smtClean="0"/>
              <a:t>): Fx: sodavand og saft.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(inkl. kunstigt sødede drikke)</a:t>
            </a:r>
            <a:endParaRPr lang="da-DK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883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For søde drikke (sodavand</a:t>
            </a:r>
            <a:r>
              <a:rPr lang="da-DK" b="1" baseline="0" dirty="0" smtClean="0"/>
              <a:t> og saft</a:t>
            </a:r>
            <a:r>
              <a:rPr lang="da-DK" b="1" dirty="0" smtClean="0"/>
              <a:t>) er der om ugen højst plads til:</a:t>
            </a:r>
            <a:endParaRPr lang="da-DK" b="1" i="1" dirty="0" smtClean="0">
              <a:solidFill>
                <a:srgbClr val="D04936"/>
              </a:solidFill>
            </a:endParaRPr>
          </a:p>
          <a:p>
            <a:r>
              <a:rPr lang="da-DK" b="0" i="0" dirty="0" smtClean="0">
                <a:solidFill>
                  <a:srgbClr val="D04936"/>
                </a:solidFill>
              </a:rPr>
              <a:t>50</a:t>
            </a:r>
            <a:r>
              <a:rPr lang="da-DK" dirty="0" smtClean="0"/>
              <a:t> cl (1 almindelig portion). </a:t>
            </a:r>
            <a:r>
              <a:rPr lang="da-DK" i="0" dirty="0" smtClean="0"/>
              <a:t>Det svarer til to små glasflasker á </a:t>
            </a:r>
            <a:r>
              <a:rPr lang="da-DK" i="0" baseline="0" dirty="0" smtClean="0"/>
              <a:t>25 cl. eller en ½ sodavand med skruelåg.</a:t>
            </a:r>
            <a:endParaRPr lang="da-DK" dirty="0" smtClean="0"/>
          </a:p>
          <a:p>
            <a:endParaRPr lang="da-D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 smtClean="0"/>
              <a:t>Billedet viser: 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Formkage/skærekage, 40 g. (1 alm. portion). Fx: Drømmekage, Chokolade- kage, Banankage, Gulerodskage, Krydderkage, Muffin, Brownie, Honningkage, Sandkage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Flødebolle/skumfiduser, 45 g. (1 alm. portion). Fx: </a:t>
            </a:r>
            <a:r>
              <a:rPr lang="da-DK" dirty="0" err="1" smtClean="0"/>
              <a:t>Marshmallows</a:t>
            </a:r>
            <a:r>
              <a:rPr lang="da-DK" dirty="0" smtClean="0"/>
              <a:t>, Skumfiduser, Flødebolle, Skumbanan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Fløde/</a:t>
            </a:r>
            <a:r>
              <a:rPr lang="da-DK" dirty="0" err="1" smtClean="0"/>
              <a:t>mælkeis</a:t>
            </a:r>
            <a:r>
              <a:rPr lang="da-DK" dirty="0" smtClean="0"/>
              <a:t>, 70 g. (1 alm. portion). Fx: Flødeispind, Magnum, Københavnerstang, Isvaffel.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Blandet slik, 45 g. (1 alm. portion). Fx: </a:t>
            </a:r>
            <a:r>
              <a:rPr lang="da-DK" dirty="0" err="1" smtClean="0"/>
              <a:t>Lakrids,Matadormix,Flyers</a:t>
            </a:r>
            <a:r>
              <a:rPr lang="da-DK" dirty="0" smtClean="0"/>
              <a:t>, Vingummi, Blandet slik, </a:t>
            </a:r>
            <a:r>
              <a:rPr lang="da-DK" dirty="0" err="1" smtClean="0"/>
              <a:t>Ama’r</a:t>
            </a:r>
            <a:r>
              <a:rPr lang="da-DK" dirty="0" smtClean="0"/>
              <a:t> stang, </a:t>
            </a:r>
            <a:r>
              <a:rPr lang="da-DK" dirty="0" err="1" smtClean="0"/>
              <a:t>Chocofant</a:t>
            </a:r>
            <a:r>
              <a:rPr lang="da-DK" dirty="0" smtClean="0"/>
              <a:t>, Lakridskonfekt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Søde drikke, 50 cl. (1 alm. portion).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Fx: Sodavand, Saftevand (inkl. kunstigt sødede drikke)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7F89C-E4F9-4BF2-800D-D9FB0D492CD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079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6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280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266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732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712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891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1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146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59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44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609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9825-1B9D-4CFD-8529-A9BC2CEB1D2F}" type="datetimeFigureOut">
              <a:rPr lang="da-DK" smtClean="0"/>
              <a:t>09-09-2021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975BB-40EF-417C-9CC8-C98F701BD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728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14387" y="1339189"/>
            <a:ext cx="8000994" cy="551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50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Hvor meget er der plads til af det søde, salte og fede i en sund og varieret </a:t>
            </a:r>
            <a:r>
              <a:rPr lang="da-DK" sz="500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kost</a:t>
            </a:r>
            <a:r>
              <a:rPr lang="da-DK" sz="500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?</a:t>
            </a:r>
            <a:endParaRPr lang="da-DK" sz="3200" dirty="0">
              <a:solidFill>
                <a:srgbClr val="EE7136"/>
              </a:solidFill>
              <a:latin typeface="Noto Serif KR SemiBold" panose="02020600000000000000" pitchFamily="18" charset="-128"/>
              <a:ea typeface="Noto Serif KR Black" panose="02020900000000000000" pitchFamily="18" charset="-128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5000" dirty="0">
              <a:solidFill>
                <a:srgbClr val="EE7136"/>
              </a:solidFill>
              <a:latin typeface="Noto Serif KR SemiBold" panose="02020600000000000000" pitchFamily="18" charset="-128"/>
              <a:ea typeface="Noto Serif KR SemiBold" panose="020206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569104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</a:t>
            </a:r>
            <a:r>
              <a:rPr lang="da-DK" dirty="0" smtClean="0"/>
              <a:t>klima 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37905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1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" y="6506421"/>
            <a:ext cx="219475" cy="20118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9" t="18428" r="28786" b="17615"/>
          <a:stretch/>
        </p:blipFill>
        <p:spPr>
          <a:xfrm>
            <a:off x="8421294" y="1755768"/>
            <a:ext cx="3627781" cy="346621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1010544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37905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10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" y="6506421"/>
            <a:ext cx="219475" cy="20118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sp>
        <p:nvSpPr>
          <p:cNvPr id="15" name="Titel 1"/>
          <p:cNvSpPr txBox="1">
            <a:spLocks/>
          </p:cNvSpPr>
          <p:nvPr/>
        </p:nvSpPr>
        <p:spPr>
          <a:xfrm>
            <a:off x="185859" y="733476"/>
            <a:ext cx="8051736" cy="1749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Så meget er der plads til på en uge</a:t>
            </a:r>
            <a:endParaRPr lang="da-DK" sz="48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14-17 årige piger</a:t>
            </a:r>
            <a:b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</a:br>
            <a:r>
              <a:rPr lang="da-DK" sz="3200" dirty="0" smtClean="0">
                <a:solidFill>
                  <a:schemeClr val="bg1"/>
                </a:solidFill>
                <a:latin typeface="Noto Serif KR SemiBold" panose="02020600000000000000" pitchFamily="18" charset="-128"/>
                <a:ea typeface="Noto Serif KR Black" panose="02020900000000000000" pitchFamily="18" charset="-128"/>
                <a:cs typeface="Calibri" panose="020F0502020204030204" pitchFamily="34" charset="0"/>
              </a:rPr>
              <a:t>5 almindelige portioner</a:t>
            </a:r>
            <a:endParaRPr lang="da-DK" sz="3200" dirty="0">
              <a:solidFill>
                <a:schemeClr val="bg1"/>
              </a:solidFill>
              <a:latin typeface="Noto Serif KR SemiBold" panose="02020600000000000000" pitchFamily="18" charset="-128"/>
              <a:ea typeface="Noto Serif KR SemiBold" panose="020206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24" y="2402822"/>
            <a:ext cx="2112993" cy="3169489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79" y="2480606"/>
            <a:ext cx="2112993" cy="3169489"/>
          </a:xfrm>
          <a:prstGeom prst="rect">
            <a:avLst/>
          </a:prstGeom>
        </p:spPr>
      </p:pic>
      <p:pic>
        <p:nvPicPr>
          <p:cNvPr id="23" name="Pladsholder til indhold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33" y="2648336"/>
            <a:ext cx="3512502" cy="2341668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95" y="4065351"/>
            <a:ext cx="3634470" cy="2422980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9" y="4025441"/>
            <a:ext cx="3006317" cy="2004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13" y="3112841"/>
            <a:ext cx="2991871" cy="19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1026310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53671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11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2" y="6506421"/>
            <a:ext cx="219475" cy="20118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185859" y="733476"/>
            <a:ext cx="8051736" cy="1749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Så meget er der plads til på en uge</a:t>
            </a:r>
            <a:endParaRPr lang="da-DK" sz="48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14-17 årige drenge</a:t>
            </a:r>
            <a:b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</a:br>
            <a:r>
              <a:rPr lang="da-DK" sz="3200" dirty="0" smtClean="0">
                <a:solidFill>
                  <a:schemeClr val="bg1"/>
                </a:solidFill>
                <a:latin typeface="Noto Serif KR SemiBold" panose="02020600000000000000" pitchFamily="18" charset="-128"/>
                <a:ea typeface="Noto Serif KR Black" panose="02020900000000000000" pitchFamily="18" charset="-128"/>
                <a:cs typeface="Calibri" panose="020F0502020204030204" pitchFamily="34" charset="0"/>
              </a:rPr>
              <a:t>7 almindelige portioner</a:t>
            </a:r>
            <a:endParaRPr lang="da-DK" sz="3200" dirty="0">
              <a:solidFill>
                <a:schemeClr val="bg1"/>
              </a:solidFill>
              <a:latin typeface="Noto Serif KR SemiBold" panose="02020600000000000000" pitchFamily="18" charset="-128"/>
              <a:ea typeface="Noto Serif KR SemiBold" panose="020206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02" y="2768021"/>
            <a:ext cx="2891594" cy="1927729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3" y="4179819"/>
            <a:ext cx="3006317" cy="2004211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3" y="4201947"/>
            <a:ext cx="3429163" cy="2286108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95" y="2710353"/>
            <a:ext cx="2991871" cy="1994580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84" y="2364942"/>
            <a:ext cx="3634470" cy="2422980"/>
          </a:xfrm>
          <a:prstGeom prst="rect">
            <a:avLst/>
          </a:prstGeom>
        </p:spPr>
      </p:pic>
      <p:pic>
        <p:nvPicPr>
          <p:cNvPr id="27" name="Pladsholder til indhold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94" y="4424608"/>
            <a:ext cx="3512502" cy="2341668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708" y="1530291"/>
            <a:ext cx="2112993" cy="3169489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63" y="1608075"/>
            <a:ext cx="2112993" cy="31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1026310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53671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12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2" y="6506421"/>
            <a:ext cx="219475" cy="20118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185859" y="733476"/>
            <a:ext cx="8051736" cy="1749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Så meget er der plads til på en uge</a:t>
            </a:r>
            <a:endParaRPr lang="da-DK" sz="48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18-60 årige voksne kvinder</a:t>
            </a:r>
            <a:b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</a:br>
            <a:r>
              <a:rPr lang="da-DK" sz="3200" dirty="0" smtClean="0">
                <a:solidFill>
                  <a:schemeClr val="bg1"/>
                </a:solidFill>
                <a:latin typeface="Noto Serif KR SemiBold" panose="02020600000000000000" pitchFamily="18" charset="-128"/>
                <a:ea typeface="Noto Serif KR Black" panose="02020900000000000000" pitchFamily="18" charset="-128"/>
                <a:cs typeface="Calibri" panose="020F0502020204030204" pitchFamily="34" charset="0"/>
              </a:rPr>
              <a:t>5 almindelige portioner</a:t>
            </a:r>
            <a:endParaRPr lang="da-DK" sz="3200" dirty="0">
              <a:solidFill>
                <a:schemeClr val="bg1"/>
              </a:solidFill>
              <a:latin typeface="Noto Serif KR SemiBold" panose="02020600000000000000" pitchFamily="18" charset="-128"/>
              <a:ea typeface="Noto Serif KR SemiBold" panose="020206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84" y="4271116"/>
            <a:ext cx="3006317" cy="2004211"/>
          </a:xfrm>
          <a:prstGeom prst="rect">
            <a:avLst/>
          </a:prstGeom>
        </p:spPr>
      </p:pic>
      <p:pic>
        <p:nvPicPr>
          <p:cNvPr id="20" name="Pladsholder til indhold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64" y="4102388"/>
            <a:ext cx="3512502" cy="2341668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73" y="2548541"/>
            <a:ext cx="3634470" cy="242298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2" y="1703560"/>
            <a:ext cx="2112992" cy="3169489"/>
          </a:xfrm>
          <a:prstGeom prst="rect">
            <a:avLst/>
          </a:prstGeom>
          <a:ln>
            <a:noFill/>
          </a:ln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01" y="1826002"/>
            <a:ext cx="2112992" cy="3169489"/>
          </a:xfrm>
          <a:prstGeom prst="rect">
            <a:avLst/>
          </a:prstGeom>
          <a:ln>
            <a:noFill/>
          </a:ln>
        </p:spPr>
      </p:pic>
      <p:pic>
        <p:nvPicPr>
          <p:cNvPr id="26" name="Billed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6"/>
          <a:stretch/>
        </p:blipFill>
        <p:spPr>
          <a:xfrm>
            <a:off x="9756241" y="2594753"/>
            <a:ext cx="3671436" cy="34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1026310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53671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13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2" y="6506421"/>
            <a:ext cx="219475" cy="20118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773"/>
            <a:ext cx="3006317" cy="2004211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5" y="4000669"/>
            <a:ext cx="3634470" cy="2422980"/>
          </a:xfrm>
          <a:prstGeom prst="rect">
            <a:avLst/>
          </a:prstGeom>
        </p:spPr>
      </p:pic>
      <p:pic>
        <p:nvPicPr>
          <p:cNvPr id="25" name="Pladsholder til indhold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56" y="3895751"/>
            <a:ext cx="3512502" cy="2341668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58" y="2748343"/>
            <a:ext cx="2991871" cy="1994580"/>
          </a:xfrm>
          <a:prstGeom prst="rect">
            <a:avLst/>
          </a:prstGeom>
        </p:spPr>
      </p:pic>
      <p:pic>
        <p:nvPicPr>
          <p:cNvPr id="27" name="Pladsholder til indhold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64" y="4727048"/>
            <a:ext cx="2878200" cy="1918800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6"/>
          <a:stretch/>
        </p:blipFill>
        <p:spPr>
          <a:xfrm>
            <a:off x="7709666" y="1495651"/>
            <a:ext cx="3671436" cy="3471118"/>
          </a:xfrm>
          <a:prstGeom prst="rect">
            <a:avLst/>
          </a:prstGeom>
        </p:spPr>
      </p:pic>
      <p:sp>
        <p:nvSpPr>
          <p:cNvPr id="34" name="Titel 1"/>
          <p:cNvSpPr txBox="1">
            <a:spLocks/>
          </p:cNvSpPr>
          <p:nvPr/>
        </p:nvSpPr>
        <p:spPr>
          <a:xfrm>
            <a:off x="185859" y="733476"/>
            <a:ext cx="8051736" cy="1749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Så meget er der plads til på en uge</a:t>
            </a:r>
            <a:endParaRPr lang="da-DK" sz="48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18-60 </a:t>
            </a:r>
            <a: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årige voksne mænd</a:t>
            </a:r>
            <a:b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</a:br>
            <a:r>
              <a:rPr lang="da-DK" sz="3200" dirty="0" smtClean="0">
                <a:solidFill>
                  <a:schemeClr val="bg1"/>
                </a:solidFill>
                <a:latin typeface="Noto Serif KR SemiBold" panose="02020600000000000000" pitchFamily="18" charset="-128"/>
                <a:ea typeface="Noto Serif KR Black" panose="02020900000000000000" pitchFamily="18" charset="-128"/>
                <a:cs typeface="Calibri" panose="020F0502020204030204" pitchFamily="34" charset="0"/>
              </a:rPr>
              <a:t>7 almindelige portioner</a:t>
            </a:r>
            <a:endParaRPr lang="da-DK" sz="3200" dirty="0">
              <a:solidFill>
                <a:schemeClr val="bg1"/>
              </a:solidFill>
              <a:latin typeface="Noto Serif KR SemiBold" panose="02020600000000000000" pitchFamily="18" charset="-128"/>
              <a:ea typeface="Noto Serif KR SemiBold" panose="020206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077" y="2865719"/>
            <a:ext cx="2112992" cy="3169489"/>
          </a:xfrm>
          <a:prstGeom prst="rect">
            <a:avLst/>
          </a:prstGeom>
          <a:ln>
            <a:noFill/>
          </a:ln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16" y="2988161"/>
            <a:ext cx="2112992" cy="31694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4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1026310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53671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14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2" y="6506421"/>
            <a:ext cx="219475" cy="20118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185859" y="733476"/>
            <a:ext cx="8051736" cy="1749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Så meget er der plads til på en uge</a:t>
            </a:r>
            <a:endParaRPr lang="da-DK" sz="48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61-75 årige</a:t>
            </a:r>
            <a:b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</a:br>
            <a:r>
              <a:rPr lang="da-DK" sz="3200" dirty="0" smtClean="0">
                <a:solidFill>
                  <a:schemeClr val="bg1"/>
                </a:solidFill>
                <a:latin typeface="Noto Serif KR SemiBold" panose="02020600000000000000" pitchFamily="18" charset="-128"/>
                <a:ea typeface="Noto Serif KR Black" panose="02020900000000000000" pitchFamily="18" charset="-128"/>
                <a:cs typeface="Calibri" panose="020F0502020204030204" pitchFamily="34" charset="0"/>
              </a:rPr>
              <a:t>6 små portioner</a:t>
            </a:r>
            <a:endParaRPr lang="da-DK" sz="3200" dirty="0">
              <a:solidFill>
                <a:schemeClr val="bg1"/>
              </a:solidFill>
              <a:latin typeface="Noto Serif KR SemiBold" panose="02020600000000000000" pitchFamily="18" charset="-128"/>
              <a:ea typeface="Noto Serif KR SemiBold" panose="020206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6"/>
          <a:stretch/>
        </p:blipFill>
        <p:spPr>
          <a:xfrm>
            <a:off x="9933822" y="1786935"/>
            <a:ext cx="3671436" cy="3471118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59" y="2659643"/>
            <a:ext cx="3131902" cy="2087934"/>
          </a:xfrm>
          <a:prstGeom prst="rect">
            <a:avLst/>
          </a:prstGeom>
        </p:spPr>
      </p:pic>
      <p:pic>
        <p:nvPicPr>
          <p:cNvPr id="19" name="Pladsholder til indhold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99" y="4034964"/>
            <a:ext cx="2876056" cy="1917371"/>
          </a:xfrm>
          <a:prstGeom prst="rect">
            <a:avLst/>
          </a:prstGeom>
        </p:spPr>
      </p:pic>
      <p:pic>
        <p:nvPicPr>
          <p:cNvPr id="20" name="Pladsholder til indhold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50" y="3990087"/>
            <a:ext cx="3010689" cy="2007126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88" y="2809494"/>
            <a:ext cx="2491619" cy="166108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5" y="4344461"/>
            <a:ext cx="2654316" cy="176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61972" y="422347"/>
            <a:ext cx="8000994" cy="116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Hvad indeholder materialet?  </a:t>
            </a:r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569104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37905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2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" y="6506421"/>
            <a:ext cx="219475" cy="20118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9" t="18428" r="28786" b="17615"/>
          <a:stretch/>
        </p:blipFill>
        <p:spPr>
          <a:xfrm>
            <a:off x="8421294" y="1755768"/>
            <a:ext cx="3627781" cy="346621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277375" y="1511090"/>
            <a:ext cx="8000994" cy="116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50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77375" y="3094851"/>
            <a:ext cx="8000994" cy="116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Fødevarestyrelsens informationsmateriale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illustrerer,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hvor meget af det søde, salte og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fede,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der er plads til i løbet af ugen for forskellige køns- og aldersgrupper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.</a:t>
            </a:r>
            <a:endParaRPr lang="da-DK" sz="200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00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Informationsmaterialet er et værktøj til at vurdere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dit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eget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indtag,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og viser den retning som mange danskere skal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tage i forhold til hvor meget sødt, salt og fedt der er plads til.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00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I noterne til hvert slide finder du yderligere information om portionsstørrelser.</a:t>
            </a:r>
            <a:endParaRPr lang="da-DK" sz="200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3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77375" y="485632"/>
            <a:ext cx="8000994" cy="1603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Hvorfor spise mindre af det søde, salte og fede?</a:t>
            </a:r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569104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37905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3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" y="6506421"/>
            <a:ext cx="219475" cy="20118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9" t="18428" r="28786" b="17615"/>
          <a:stretch/>
        </p:blipFill>
        <p:spPr>
          <a:xfrm>
            <a:off x="8421294" y="1755768"/>
            <a:ext cx="3627781" cy="346621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277375" y="1511090"/>
            <a:ext cx="8000994" cy="116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50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77374" y="3563019"/>
            <a:ext cx="8143919" cy="116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Danskerne spiser og drikker 4 gange så mange tomme kalorier fra søde sager og drikke, som der er plads til i en sund og klimavenlig kost. </a:t>
            </a:r>
            <a:endParaRPr lang="da-DK" sz="2000" dirty="0" smtClean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00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Omkring 20% af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kalorieindtaget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kommer fra tomme kalorier, hvor der i en sund og varieret kost er plads til ca. 5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%.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00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I alt spiser danskere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35 kg søde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sager og drikker 127 liter søde drikke om året, hvilket giver danskerne en global førsteplads i slikindkøb og andenplads i køb af saftevand.</a:t>
            </a:r>
          </a:p>
        </p:txBody>
      </p:sp>
    </p:spTree>
    <p:extLst>
      <p:ext uri="{BB962C8B-B14F-4D97-AF65-F5344CB8AC3E}">
        <p14:creationId xmlns:p14="http://schemas.microsoft.com/office/powerpoint/2010/main" val="33622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569104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37905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4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" y="6506421"/>
            <a:ext cx="219475" cy="20118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9" t="18428" r="28786" b="17615"/>
          <a:stretch/>
        </p:blipFill>
        <p:spPr>
          <a:xfrm>
            <a:off x="8421294" y="1755768"/>
            <a:ext cx="3627781" cy="346621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277375" y="1511090"/>
            <a:ext cx="8000994" cy="116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50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77375" y="3104898"/>
            <a:ext cx="8000994" cy="116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Søde sager og drikke indeholder meget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energi (kalorier),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tilsat sukker, mættet fedt og salt og bidrager ikke med vigtige næringsstoffer som kostfibre, vitaminer og mineraler.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00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Et højt og regelmæssigt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indtag af søde sager og drikke tager pladsen for sundere føde- og drikkevarer i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kosten.  Dette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kan gå ud over tandsundheden og føre til vægtøgning samt overvægt. 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77375" y="485632"/>
            <a:ext cx="8000994" cy="1603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Hvorfor spise mindre af det søde, salte og fede?</a:t>
            </a:r>
          </a:p>
        </p:txBody>
      </p:sp>
    </p:spTree>
    <p:extLst>
      <p:ext uri="{BB962C8B-B14F-4D97-AF65-F5344CB8AC3E}">
        <p14:creationId xmlns:p14="http://schemas.microsoft.com/office/powerpoint/2010/main" val="33760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77375" y="485356"/>
            <a:ext cx="8000994" cy="116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Definitioner</a:t>
            </a:r>
            <a:endParaRPr lang="da-DK" sz="50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569104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37905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5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" y="6506421"/>
            <a:ext cx="219475" cy="20118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9" t="18428" r="28786" b="17615"/>
          <a:stretch/>
        </p:blipFill>
        <p:spPr>
          <a:xfrm>
            <a:off x="8421294" y="1755768"/>
            <a:ext cx="3627781" cy="346621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277375" y="1511090"/>
            <a:ext cx="8000994" cy="116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50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77375" y="1109336"/>
            <a:ext cx="8000994" cy="4759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b="1" u="sng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Råderum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Råderummet er den mængde af det søde,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salte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og fede, der er er plads til i løbet af en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uge. Det sikrer a samtidigt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spise sundt og varieret, og få de vigtige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næringsstoffer,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du har brug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for.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b="1" u="sng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Tomme kalorier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Tomme kalorier bidrager ikke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med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vitaminer, mineraler og kostfiber, men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indeholder 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meget energi, 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tilsat sukker</a:t>
            </a:r>
            <a:r>
              <a:rPr lang="da-DK" sz="200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, mættet fedt eller alkohol</a:t>
            </a:r>
            <a:r>
              <a:rPr lang="da-DK" sz="200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.</a:t>
            </a:r>
            <a:endParaRPr lang="da-DK" sz="200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2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27930" y="0"/>
            <a:ext cx="1221993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569104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37905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6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" y="6506421"/>
            <a:ext cx="219475" cy="201185"/>
          </a:xfrm>
          <a:prstGeom prst="rect">
            <a:avLst/>
          </a:prstGeom>
        </p:spPr>
      </p:pic>
      <p:sp>
        <p:nvSpPr>
          <p:cNvPr id="16" name="Pladsholder til tekst 6"/>
          <p:cNvSpPr txBox="1">
            <a:spLocks/>
          </p:cNvSpPr>
          <p:nvPr/>
        </p:nvSpPr>
        <p:spPr>
          <a:xfrm>
            <a:off x="387305" y="192504"/>
            <a:ext cx="8179335" cy="3944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8000"/>
              </a:lnSpc>
              <a:spcBef>
                <a:spcPts val="0"/>
              </a:spcBef>
              <a:buFontTx/>
              <a:buNone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50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  <a:cs typeface="+mj-cs"/>
            </a:endParaRPr>
          </a:p>
          <a:p>
            <a:endParaRPr lang="da-DK" sz="5000" dirty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  <a:cs typeface="+mj-cs"/>
            </a:endParaRPr>
          </a:p>
          <a:p>
            <a:r>
              <a:rPr lang="da-DK" sz="2000" u="sng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Portionsstørrelser</a:t>
            </a:r>
          </a:p>
          <a:p>
            <a:endParaRPr lang="da-DK" sz="2000" b="0" dirty="0" smtClean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  <a:cs typeface="+mj-cs"/>
            </a:endParaRPr>
          </a:p>
          <a:p>
            <a:r>
              <a:rPr lang="da-DK" sz="2000" b="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Portionsstørrelserne </a:t>
            </a:r>
            <a:r>
              <a:rPr lang="da-DK" sz="2000" b="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afspejler de portioner, som danskerne generelt indtager. </a:t>
            </a:r>
          </a:p>
          <a:p>
            <a:endParaRPr lang="da-DK" sz="2000" b="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  <a:cs typeface="+mj-cs"/>
            </a:endParaRPr>
          </a:p>
          <a:p>
            <a:r>
              <a:rPr lang="da-DK" sz="2000" b="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Der er forskel på hvor mange </a:t>
            </a:r>
            <a:r>
              <a:rPr lang="da-DK" sz="2000" b="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kalorier </a:t>
            </a:r>
            <a:r>
              <a:rPr lang="da-DK" sz="2000" b="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vi har behov for. Det afhænger </a:t>
            </a:r>
            <a:r>
              <a:rPr lang="da-DK" sz="2000" b="0" dirty="0" err="1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bla</a:t>
            </a:r>
            <a:r>
              <a:rPr lang="da-DK" sz="2000" b="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. </a:t>
            </a:r>
            <a:r>
              <a:rPr lang="da-DK" sz="2000" b="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af køn og alder. Derfor er der også forskel på hvor mange portioner, der er plads til inden for råderummet.</a:t>
            </a:r>
            <a:endParaRPr lang="da-DK" sz="2000" b="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  <a:cs typeface="+mj-cs"/>
            </a:endParaRPr>
          </a:p>
          <a:p>
            <a:endParaRPr lang="da-DK" sz="2000" b="0" dirty="0" smtClean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  <a:cs typeface="+mj-cs"/>
            </a:endParaRPr>
          </a:p>
          <a:p>
            <a:r>
              <a:rPr lang="da-DK" sz="2000" b="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En </a:t>
            </a:r>
            <a:r>
              <a:rPr lang="da-DK" sz="2000" b="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lille portion = 450 kJ for 4-13-årige og 61-75-årige</a:t>
            </a:r>
          </a:p>
          <a:p>
            <a:endParaRPr lang="da-DK" sz="2000" b="0" dirty="0" smtClean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  <a:cs typeface="+mj-cs"/>
            </a:endParaRPr>
          </a:p>
          <a:p>
            <a:r>
              <a:rPr lang="da-DK" sz="2000" b="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En </a:t>
            </a:r>
            <a:r>
              <a:rPr lang="da-DK" sz="2000" b="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almindelig portion =700 kJ for </a:t>
            </a:r>
            <a:r>
              <a:rPr lang="da-DK" sz="2000" b="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14-60-årige</a:t>
            </a:r>
            <a:endParaRPr lang="da-DK" sz="2000" b="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  <a:cs typeface="+mj-cs"/>
            </a:endParaRPr>
          </a:p>
          <a:p>
            <a:endParaRPr lang="da-DK" sz="2000" b="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  <a:cs typeface="+mj-cs"/>
            </a:endParaRPr>
          </a:p>
          <a:p>
            <a:r>
              <a:rPr lang="da-DK" sz="2000" b="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Du kan bruge antallet af </a:t>
            </a:r>
            <a:r>
              <a:rPr lang="da-DK" sz="2000" b="0" dirty="0" smtClean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portioner, som </a:t>
            </a:r>
            <a:r>
              <a:rPr lang="da-DK" sz="2000" b="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du vil og frit bytte rundt mellem fødevarer og drikkevarer. </a:t>
            </a:r>
          </a:p>
          <a:p>
            <a:endParaRPr lang="da-DK" sz="2000" b="0" dirty="0">
              <a:solidFill>
                <a:schemeClr val="bg1"/>
              </a:solidFill>
              <a:latin typeface="Noto Serif KR Black" panose="02020900000000000000" pitchFamily="18" charset="-128"/>
              <a:ea typeface="Noto Serif KR Black" panose="02020900000000000000" pitchFamily="18" charset="-128"/>
              <a:cs typeface="+mj-cs"/>
            </a:endParaRPr>
          </a:p>
          <a:p>
            <a:r>
              <a:rPr lang="da-DK" sz="2000" b="0" dirty="0">
                <a:solidFill>
                  <a:schemeClr val="bg1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  <a:cs typeface="+mj-cs"/>
              </a:rPr>
              <a:t>Dertil er der separate begrænsninger på søde og alkoholiske drikke.</a:t>
            </a:r>
          </a:p>
          <a:p>
            <a:endParaRPr lang="da-DK" sz="4400" dirty="0" smtClean="0">
              <a:solidFill>
                <a:schemeClr val="bg1"/>
              </a:solidFill>
              <a:latin typeface="Noto Serif KR SemiBold" panose="02020600000000000000" pitchFamily="18" charset="-128"/>
              <a:ea typeface="Noto Serif KR Black" panose="02020900000000000000" pitchFamily="18" charset="-128"/>
              <a:cs typeface="Calibri" panose="020F0502020204030204" pitchFamily="34" charset="0"/>
            </a:endParaRPr>
          </a:p>
          <a:p>
            <a:endParaRPr lang="da-DK" sz="4400" dirty="0">
              <a:solidFill>
                <a:schemeClr val="bg1"/>
              </a:solidFill>
              <a:latin typeface="Noto Serif KR SemiBold" panose="02020600000000000000" pitchFamily="18" charset="-128"/>
              <a:ea typeface="Noto Serif KR Black" panose="02020900000000000000" pitchFamily="18" charset="-128"/>
              <a:cs typeface="Calibri" panose="020F0502020204030204" pitchFamily="34" charset="0"/>
            </a:endParaRPr>
          </a:p>
          <a:p>
            <a:endParaRPr lang="da-DK" sz="4400" dirty="0">
              <a:solidFill>
                <a:schemeClr val="bg1"/>
              </a:solidFill>
              <a:latin typeface="Noto Serif KR SemiBold" panose="02020600000000000000" pitchFamily="18" charset="-128"/>
              <a:ea typeface="Noto Serif KR Black" panose="020209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277375" y="485356"/>
            <a:ext cx="8000994" cy="1161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Definitioner</a:t>
            </a:r>
            <a:endParaRPr lang="da-DK" sz="50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9" t="18428" r="28786" b="17615"/>
          <a:stretch/>
        </p:blipFill>
        <p:spPr>
          <a:xfrm>
            <a:off x="8421294" y="1755768"/>
            <a:ext cx="3627781" cy="34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85859" y="733476"/>
            <a:ext cx="8051736" cy="1749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Så meget er der plads til på en uge</a:t>
            </a:r>
            <a:endParaRPr lang="da-DK" sz="48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4-6 årige</a:t>
            </a:r>
            <a:b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</a:br>
            <a:r>
              <a:rPr lang="da-DK" sz="3200" dirty="0" smtClean="0">
                <a:solidFill>
                  <a:schemeClr val="bg1"/>
                </a:solidFill>
                <a:latin typeface="Noto Serif KR SemiBold" panose="02020600000000000000" pitchFamily="18" charset="-128"/>
                <a:ea typeface="Noto Serif KR Black" panose="02020900000000000000" pitchFamily="18" charset="-128"/>
                <a:cs typeface="Calibri" panose="020F0502020204030204" pitchFamily="34" charset="0"/>
              </a:rPr>
              <a:t>4 små portioner</a:t>
            </a:r>
            <a:endParaRPr lang="da-DK" sz="3200" dirty="0">
              <a:solidFill>
                <a:schemeClr val="bg1"/>
              </a:solidFill>
              <a:latin typeface="Noto Serif KR SemiBold" panose="02020600000000000000" pitchFamily="18" charset="-128"/>
              <a:ea typeface="Noto Serif KR SemiBold" panose="020206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569104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37905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7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" y="6506421"/>
            <a:ext cx="219475" cy="20118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cxnSp>
        <p:nvCxnSpPr>
          <p:cNvPr id="15" name="Lige forbindelse 14"/>
          <p:cNvCxnSpPr/>
          <p:nvPr/>
        </p:nvCxnSpPr>
        <p:spPr>
          <a:xfrm>
            <a:off x="366931" y="0"/>
            <a:ext cx="0" cy="807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le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75" y="2133152"/>
            <a:ext cx="2112993" cy="3169489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48" y="4136496"/>
            <a:ext cx="2654316" cy="1769544"/>
          </a:xfrm>
          <a:prstGeom prst="rect">
            <a:avLst/>
          </a:prstGeom>
        </p:spPr>
      </p:pic>
      <p:pic>
        <p:nvPicPr>
          <p:cNvPr id="19" name="Pladsholder til indhold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66" y="2541315"/>
            <a:ext cx="3422838" cy="2281891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08" y="4068192"/>
            <a:ext cx="3131902" cy="20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569104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37905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8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" y="6506421"/>
            <a:ext cx="219475" cy="20118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sp>
        <p:nvSpPr>
          <p:cNvPr id="15" name="Titel 1"/>
          <p:cNvSpPr txBox="1">
            <a:spLocks/>
          </p:cNvSpPr>
          <p:nvPr/>
        </p:nvSpPr>
        <p:spPr>
          <a:xfrm>
            <a:off x="185859" y="733476"/>
            <a:ext cx="8051736" cy="1749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Så meget er der plads til på en uge</a:t>
            </a:r>
            <a:endParaRPr lang="da-DK" sz="48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7</a:t>
            </a:r>
            <a: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-9 årige</a:t>
            </a:r>
            <a:b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</a:br>
            <a:r>
              <a:rPr lang="da-DK" sz="3200" dirty="0" smtClean="0">
                <a:solidFill>
                  <a:schemeClr val="bg1"/>
                </a:solidFill>
                <a:latin typeface="Noto Serif KR SemiBold" panose="02020600000000000000" pitchFamily="18" charset="-128"/>
                <a:ea typeface="Noto Serif KR Black" panose="02020900000000000000" pitchFamily="18" charset="-128"/>
                <a:cs typeface="Calibri" panose="020F0502020204030204" pitchFamily="34" charset="0"/>
              </a:rPr>
              <a:t>5 små portioner</a:t>
            </a:r>
            <a:endParaRPr lang="da-DK" sz="3200" dirty="0">
              <a:solidFill>
                <a:schemeClr val="bg1"/>
              </a:solidFill>
              <a:latin typeface="Noto Serif KR SemiBold" panose="02020600000000000000" pitchFamily="18" charset="-128"/>
              <a:ea typeface="Noto Serif KR SemiBold" panose="020206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15" y="4201664"/>
            <a:ext cx="2654316" cy="1769544"/>
          </a:xfrm>
          <a:prstGeom prst="rect">
            <a:avLst/>
          </a:prstGeom>
        </p:spPr>
      </p:pic>
      <p:pic>
        <p:nvPicPr>
          <p:cNvPr id="17" name="Pladsholder til indhold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00" y="4115198"/>
            <a:ext cx="3422838" cy="2281891"/>
          </a:xfrm>
          <a:prstGeom prst="rect">
            <a:avLst/>
          </a:prstGeom>
        </p:spPr>
      </p:pic>
      <p:pic>
        <p:nvPicPr>
          <p:cNvPr id="18" name="Pladsholder til indhold 7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35" y="2752266"/>
            <a:ext cx="3028184" cy="2018790"/>
          </a:xfr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2266"/>
            <a:ext cx="3131902" cy="2087934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598" y="2819344"/>
            <a:ext cx="2101242" cy="3151864"/>
          </a:xfrm>
          <a:prstGeom prst="rect">
            <a:avLst/>
          </a:prstGeom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6550">
            <a:off x="2680093" y="3666370"/>
            <a:ext cx="2284059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069"/>
          </a:solidFill>
          <a:ln>
            <a:solidFill>
              <a:srgbClr val="EDD0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sidefod 3"/>
          <p:cNvSpPr txBox="1">
            <a:spLocks/>
          </p:cNvSpPr>
          <p:nvPr/>
        </p:nvSpPr>
        <p:spPr>
          <a:xfrm>
            <a:off x="569104" y="6506421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prstClr val="white"/>
                </a:solidFill>
                <a:latin typeface="Arial"/>
              </a:rPr>
              <a:t>/ Fødevarestyrelsen / </a:t>
            </a:r>
            <a:r>
              <a:rPr lang="da-DK" dirty="0"/>
              <a:t>De officielle Kostråd – godt for sundhed og klima</a:t>
            </a:r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Pladsholder til slidenummer 4"/>
          <p:cNvSpPr txBox="1">
            <a:spLocks/>
          </p:cNvSpPr>
          <p:nvPr/>
        </p:nvSpPr>
        <p:spPr>
          <a:xfrm>
            <a:off x="237905" y="6506421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  <a:latin typeface="Arial"/>
              </a:rPr>
              <a:pPr/>
              <a:t>9</a:t>
            </a:fld>
            <a:endParaRPr lang="da-DK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6" y="6506421"/>
            <a:ext cx="219475" cy="20118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09" y="151991"/>
            <a:ext cx="3203466" cy="835619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185859" y="733476"/>
            <a:ext cx="8051736" cy="1749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Så meget er der plads til på en uge</a:t>
            </a:r>
            <a:endParaRPr lang="da-DK" sz="4800" dirty="0" smtClean="0">
              <a:solidFill>
                <a:srgbClr val="EE7136"/>
              </a:solidFill>
              <a:latin typeface="Noto Serif KR Black" panose="02020900000000000000" pitchFamily="18" charset="-128"/>
              <a:ea typeface="Noto Serif KR Black" panose="02020900000000000000" pitchFamily="18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  <a:t>10-13 årige</a:t>
            </a:r>
            <a:br>
              <a:rPr lang="da-DK" sz="3200" dirty="0" smtClean="0">
                <a:solidFill>
                  <a:srgbClr val="EE7136"/>
                </a:solidFill>
                <a:latin typeface="Noto Serif KR Black" panose="02020900000000000000" pitchFamily="18" charset="-128"/>
                <a:ea typeface="Noto Serif KR Black" panose="02020900000000000000" pitchFamily="18" charset="-128"/>
              </a:rPr>
            </a:br>
            <a:r>
              <a:rPr lang="da-DK" sz="3200" dirty="0" smtClean="0">
                <a:solidFill>
                  <a:schemeClr val="bg1"/>
                </a:solidFill>
                <a:latin typeface="Noto Serif KR SemiBold" panose="02020600000000000000" pitchFamily="18" charset="-128"/>
                <a:ea typeface="Noto Serif KR Black" panose="02020900000000000000" pitchFamily="18" charset="-128"/>
                <a:cs typeface="Calibri" panose="020F0502020204030204" pitchFamily="34" charset="0"/>
              </a:rPr>
              <a:t>8 små portioner</a:t>
            </a:r>
            <a:endParaRPr lang="da-DK" sz="3200" dirty="0">
              <a:solidFill>
                <a:schemeClr val="bg1"/>
              </a:solidFill>
              <a:latin typeface="Noto Serif KR SemiBold" panose="02020600000000000000" pitchFamily="18" charset="-128"/>
              <a:ea typeface="Noto Serif KR SemiBold" panose="020206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5" y="3058446"/>
            <a:ext cx="3150191" cy="2100127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45" y="4278743"/>
            <a:ext cx="2654316" cy="1769544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53" y="4413790"/>
            <a:ext cx="2491619" cy="1661080"/>
          </a:xfrm>
          <a:prstGeom prst="rect">
            <a:avLst/>
          </a:prstGeom>
        </p:spPr>
      </p:pic>
      <p:pic>
        <p:nvPicPr>
          <p:cNvPr id="21" name="Pladsholder til indhol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17" y="2595173"/>
            <a:ext cx="3422838" cy="2281891"/>
          </a:xfrm>
          <a:prstGeom prst="rect">
            <a:avLst/>
          </a:prstGeom>
        </p:spPr>
      </p:pic>
      <p:pic>
        <p:nvPicPr>
          <p:cNvPr id="24" name="Pladsholder til indhold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51" y="2751455"/>
            <a:ext cx="2876056" cy="1917371"/>
          </a:xfrm>
          <a:prstGeom prst="rect">
            <a:avLst/>
          </a:prstGeom>
        </p:spPr>
      </p:pic>
      <p:pic>
        <p:nvPicPr>
          <p:cNvPr id="27" name="Pladsholder til indhold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41" y="4718158"/>
            <a:ext cx="2664820" cy="1776547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93" y="4013598"/>
            <a:ext cx="3131902" cy="2087934"/>
          </a:xfrm>
          <a:prstGeom prst="rect">
            <a:avLst/>
          </a:prstGeom>
        </p:spPr>
      </p:pic>
      <p:pic>
        <p:nvPicPr>
          <p:cNvPr id="31" name="Billed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48" y="2016058"/>
            <a:ext cx="2112993" cy="31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5251</TotalTime>
  <Words>2566</Words>
  <Application>Microsoft Office PowerPoint</Application>
  <PresentationFormat>Widescreen</PresentationFormat>
  <Paragraphs>200</Paragraphs>
  <Slides>14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Noto Serif KR Black</vt:lpstr>
      <vt:lpstr>Noto Serif KR SemiBold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Julie Darholt (FVST)</dc:creator>
  <cp:lastModifiedBy>Emil Steen Steensen</cp:lastModifiedBy>
  <cp:revision>434</cp:revision>
  <dcterms:created xsi:type="dcterms:W3CDTF">2020-10-28T14:15:51Z</dcterms:created>
  <dcterms:modified xsi:type="dcterms:W3CDTF">2021-09-09T09:00:17Z</dcterms:modified>
</cp:coreProperties>
</file>